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82" r:id="rId5"/>
    <p:sldId id="308" r:id="rId6"/>
    <p:sldId id="301" r:id="rId7"/>
    <p:sldId id="302" r:id="rId8"/>
    <p:sldId id="313" r:id="rId9"/>
    <p:sldId id="290" r:id="rId10"/>
    <p:sldId id="285" r:id="rId11"/>
    <p:sldId id="310" r:id="rId12"/>
    <p:sldId id="304" r:id="rId13"/>
    <p:sldId id="303" r:id="rId14"/>
    <p:sldId id="309" r:id="rId15"/>
    <p:sldId id="305" r:id="rId16"/>
    <p:sldId id="287" r:id="rId17"/>
    <p:sldId id="306" r:id="rId18"/>
    <p:sldId id="312" r:id="rId19"/>
    <p:sldId id="267" r:id="rId20"/>
    <p:sldId id="294" r:id="rId21"/>
    <p:sldId id="295" r:id="rId22"/>
    <p:sldId id="292" r:id="rId23"/>
    <p:sldId id="311" r:id="rId24"/>
    <p:sldId id="307" r:id="rId25"/>
    <p:sldId id="288" r:id="rId26"/>
    <p:sldId id="289" r:id="rId27"/>
    <p:sldId id="291" r:id="rId28"/>
    <p:sldId id="275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-111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FBD700-8AEB-4706-A28F-0B023962239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5" name="文本框 30"/>
          <p:cNvSpPr txBox="1"/>
          <p:nvPr/>
        </p:nvSpPr>
        <p:spPr>
          <a:xfrm>
            <a:off x="4389120" y="4002405"/>
            <a:ext cx="32639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dist" eaLnBrk="1" hangingPunct="1"/>
            <a:r>
              <a:rPr lang="en-US" altLang="zh-CN" sz="2800" b="1" dirty="0">
                <a:solidFill>
                  <a:srgbClr val="F074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SHALLOW</a:t>
            </a:r>
            <a:endParaRPr lang="en-US" altLang="zh-CN" sz="2800" b="1" dirty="0">
              <a:solidFill>
                <a:srgbClr val="F074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warpga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8595" y="197485"/>
            <a:ext cx="6353175" cy="2762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18735" y="3168015"/>
            <a:ext cx="4307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时</a:t>
            </a:r>
            <a:r>
              <a:rPr lang="en-US" altLang="zh-CN" sz="2800">
                <a:ln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空</a:t>
            </a:r>
            <a:r>
              <a:rPr lang="en-US" altLang="zh-CN" sz="2800">
                <a:ln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之</a:t>
            </a:r>
            <a:r>
              <a:rPr lang="en-US" altLang="zh-CN" sz="2800">
                <a:ln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门</a:t>
            </a:r>
            <a:endParaRPr lang="zh-CN" altLang="en-US" sz="2800">
              <a:ln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4" name="图片 3" descr="jianzhu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905" y="4338955"/>
            <a:ext cx="2288540" cy="21824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《时间之门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29940" y="0"/>
            <a:ext cx="55314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4029710" y="1536700"/>
            <a:ext cx="4455795" cy="7385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故事背景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13"/>
          <p:cNvSpPr txBox="1"/>
          <p:nvPr/>
        </p:nvSpPr>
        <p:spPr>
          <a:xfrm>
            <a:off x="1651000" y="2988310"/>
            <a:ext cx="8529955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我们的故事发生在一个混乱的虚空之地，它曾经也是有过繁华的过去，然而人们在逐步的发展中忘记了拥有美好的能力。</a:t>
            </a: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TradeUnion_trade-union_roo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0" y="3975100"/>
            <a:ext cx="19558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手引导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2022475" y="1766570"/>
            <a:ext cx="8011795" cy="26835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48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游戏模式</a:t>
            </a:r>
            <a:endParaRPr lang="zh-CN" altLang="en-US" sz="48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游戏为养成类游戏，玩家在养成自己的心爱的村落的同时，在游戏中赚到钱。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jianzhuS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225" y="1708150"/>
            <a:ext cx="127635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1651000" y="2023110"/>
            <a:ext cx="8529955" cy="31019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具体游戏</a:t>
            </a: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机制：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目标：</a:t>
            </a: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玩家通过养成、升级村落的建筑，收集更多、更好的NPC，最终为了获得更多的水晶(CSTL)，获得更多的收益的同时成为</a:t>
            </a: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元宇宙游戏的治理参与者。</a:t>
            </a: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jianzhu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9218930" y="931545"/>
            <a:ext cx="1831340" cy="19805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1657350" y="862965"/>
            <a:ext cx="8529955" cy="51327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具体游戏</a:t>
            </a: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机制：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 日常：</a:t>
            </a: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- 升级</a:t>
            </a: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镇子建筑，科技树选择</a:t>
            </a: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- 培养NPC</a:t>
            </a: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- 邀请其他玩家共探地下城(队形合作模式下，收益更高）</a:t>
            </a: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- 去其他玩家的</a:t>
            </a: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镇子参观，互动</a:t>
            </a: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- 玩家间贸易</a:t>
            </a: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Trees_decor_fontan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274050" y="3021330"/>
            <a:ext cx="3270250" cy="29743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信息点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638" y="231775"/>
            <a:ext cx="774700" cy="804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文本框 12"/>
          <p:cNvSpPr txBox="1"/>
          <p:nvPr/>
        </p:nvSpPr>
        <p:spPr>
          <a:xfrm>
            <a:off x="1176338" y="374650"/>
            <a:ext cx="43815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玩家拥有的资产</a:t>
            </a:r>
            <a:endParaRPr lang="zh-CN" altLang="en-US" sz="28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cxnSp>
        <p:nvCxnSpPr>
          <p:cNvPr id="16391" name="Straight Connector 93"/>
          <p:cNvCxnSpPr/>
          <p:nvPr/>
        </p:nvCxnSpPr>
        <p:spPr>
          <a:xfrm>
            <a:off x="4545013" y="1816100"/>
            <a:ext cx="0" cy="4194175"/>
          </a:xfrm>
          <a:prstGeom prst="line">
            <a:avLst/>
          </a:prstGeom>
          <a:ln w="6350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6395" name="Straight Connector 141"/>
          <p:cNvCxnSpPr/>
          <p:nvPr/>
        </p:nvCxnSpPr>
        <p:spPr>
          <a:xfrm>
            <a:off x="6942138" y="1816100"/>
            <a:ext cx="0" cy="4194175"/>
          </a:xfrm>
          <a:prstGeom prst="line">
            <a:avLst/>
          </a:prstGeom>
          <a:ln w="6350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6399" name="Straight Connector 188"/>
          <p:cNvCxnSpPr/>
          <p:nvPr/>
        </p:nvCxnSpPr>
        <p:spPr>
          <a:xfrm>
            <a:off x="9337675" y="1816100"/>
            <a:ext cx="0" cy="4194175"/>
          </a:xfrm>
          <a:prstGeom prst="line">
            <a:avLst/>
          </a:prstGeom>
          <a:ln w="6350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6403" name="TextBox 13"/>
          <p:cNvSpPr txBox="1"/>
          <p:nvPr/>
        </p:nvSpPr>
        <p:spPr>
          <a:xfrm>
            <a:off x="2172018" y="1485583"/>
            <a:ext cx="2336800" cy="2768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zh-CN" altLang="en-US" sz="1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- 纯游戏内资产</a:t>
            </a:r>
            <a:endParaRPr lang="zh-CN" altLang="en-US" sz="1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04" name="TextBox 13"/>
          <p:cNvSpPr txBox="1"/>
          <p:nvPr/>
        </p:nvSpPr>
        <p:spPr>
          <a:xfrm>
            <a:off x="2172335" y="2133283"/>
            <a:ext cx="1657350" cy="10331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- 建筑材料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- 建筑桩(每个村庄只有固定数量的建筑桩)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05" name="TextBox 13"/>
          <p:cNvSpPr txBox="1"/>
          <p:nvPr/>
        </p:nvSpPr>
        <p:spPr>
          <a:xfrm>
            <a:off x="4912995" y="1455103"/>
            <a:ext cx="2338388" cy="30734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建材</a:t>
            </a:r>
            <a:endParaRPr lang="zh-CN" altLang="en-US" sz="2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06" name="TextBox 13"/>
          <p:cNvSpPr txBox="1"/>
          <p:nvPr/>
        </p:nvSpPr>
        <p:spPr>
          <a:xfrm>
            <a:off x="4566920" y="1898650"/>
            <a:ext cx="2354580" cy="42291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- 原始材料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- 木材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- 石材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- 稀有金属(单用户开账户后随机一个稀有金属种类)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- 等等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- 合成材料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- 收集原始材料的工具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- 武器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- 防具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- 法术卷轴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- Buff药水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- 能量(单用户24小时内可以地下城冒险的次数)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07" name="TextBox 13"/>
          <p:cNvSpPr txBox="1"/>
          <p:nvPr/>
        </p:nvSpPr>
        <p:spPr>
          <a:xfrm>
            <a:off x="7000558" y="1516698"/>
            <a:ext cx="2336800" cy="2768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zh-CN" altLang="en-US" sz="1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游戏内 + NFT资产</a:t>
            </a:r>
            <a:endParaRPr lang="zh-CN" altLang="en-US" sz="1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08" name="TextBox 13"/>
          <p:cNvSpPr txBox="1"/>
          <p:nvPr/>
        </p:nvSpPr>
        <p:spPr>
          <a:xfrm>
            <a:off x="7131050" y="2133600"/>
            <a:ext cx="2205990" cy="21647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- 村民(NPC，自动行动)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- 建筑(科技树升级，单用户无法完全发育完成所有科技树方向)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- 地下城精灵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- 游戏内 + TOKEN资产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- 水晶(CSTL)</a:t>
            </a:r>
            <a:endParaRPr lang="zh-CN" altLang="en-US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411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575" y="4462463"/>
            <a:ext cx="3328988" cy="2760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Trees_decor_Hell_revard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55" y="3308350"/>
            <a:ext cx="17907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3866515" y="833120"/>
            <a:ext cx="5702935" cy="7385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经济</a:t>
            </a: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0165" y="1841500"/>
            <a:ext cx="1025017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 水晶(CSTL)为游戏的主流动性资产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 水晶(CSTL)不固定最大流动性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 水晶CSTL回路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- 发行路径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- 玩家在游戏内可通过 (建筑级别 * 时间) 稳定性获得CSTL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 玩家在游戏内可通过 (在地下城冒险) 概率性获得CSTL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- 获得路径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- 玩家在交易市场卖出其原始材料或者合成材料，可以获得CSTL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- 玩家在NFT交易市场卖出NFT类资产，可以获得CSTL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Trees_decor_ipad_new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718550" y="1022350"/>
            <a:ext cx="14986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1837690" y="1112520"/>
            <a:ext cx="8439785" cy="50419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- 消耗路径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- 玩家升级建筑，需要消耗 (游戏内建材+CSTL)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- 玩家制作合成材料，需要消耗(游戏内建材+CSTL)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- 玩家让NPC生育下一代，需要消耗(CSTL)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- 玩家在交易市场购买其他玩家的原始材料或者合成材料，需要消耗CSTL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- 加速耗时操作，需要消耗CSTL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- 玩家在交易市场购买NFT类资产，需要消费CSTL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- 等等</a:t>
            </a:r>
            <a:endParaRPr lang="zh-CN" altLang="en-US" sz="2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13"/>
          <p:cNvSpPr txBox="1"/>
          <p:nvPr/>
        </p:nvSpPr>
        <p:spPr>
          <a:xfrm>
            <a:off x="3968115" y="414020"/>
            <a:ext cx="5702935" cy="7385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经济</a:t>
            </a: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Kamenotes_Kamenotes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0" y="4286250"/>
            <a:ext cx="1657350" cy="23247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场景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场景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2690495" y="457835"/>
            <a:ext cx="6991350" cy="5058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NFT交易市场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此为玩家交易唯一性资产的场所，包括：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 村民(NPC，自动行动)</a:t>
            </a: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- 建筑(科技树升级，单用户无法完全发育完成所有科技树方向)</a:t>
            </a: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- 地下城精灵</a:t>
            </a:r>
            <a:endParaRPr lang="zh-CN" altLang="en-US" sz="2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Kamenotes_Kamenotes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0" y="4286250"/>
            <a:ext cx="1657350" cy="23247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举办活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2577465" y="1661795"/>
            <a:ext cx="6893560" cy="21850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职业系统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NPC都有自己的职业，玩家初始游玩会赠送一定的普通NPC。通过繁衍可以获得高级职业和专精职业，高级职业和专精职业无法通过升级完成，只能通过繁衍或者交易。</a:t>
            </a:r>
            <a:endParaRPr lang="zh-CN" altLang="en-US" sz="20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Kamenotes_Kamenotes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0" y="4286250"/>
            <a:ext cx="1657350" cy="23247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2539365" y="233045"/>
            <a:ext cx="6893560" cy="1261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职业系统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endParaRPr lang="zh-CN" altLang="en-US" sz="20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9365" y="1159510"/>
            <a:ext cx="6600190" cy="49860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4032885" y="1725295"/>
            <a:ext cx="5702935" cy="23139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游戏内资源交易市场（</a:t>
            </a: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拍卖行）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此为游戏内置的资源交易市场，主要交易材料。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DomLevel3_3x2_DomLevel3_3x2_2 - 副本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0" y="3854450"/>
            <a:ext cx="19177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3753485" y="1405255"/>
            <a:ext cx="5702935" cy="37909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游戏内酒馆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此为游戏内玩家协作共探地下城的场所，地下城组队为队形出征，玩家给出合适职业的NPC能够整体获得更高的收益。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DomLevel3_3x2_DomLevel3_3x2_2 - 副本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0" y="3917950"/>
            <a:ext cx="19177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-1328737"/>
            <a:ext cx="5632450" cy="6211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7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6300" y="-3103562"/>
            <a:ext cx="4676775" cy="551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587" y="3602038"/>
            <a:ext cx="4298950" cy="3554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9" name="文本框 28"/>
          <p:cNvSpPr txBox="1"/>
          <p:nvPr/>
        </p:nvSpPr>
        <p:spPr>
          <a:xfrm>
            <a:off x="2247900" y="1655763"/>
            <a:ext cx="813435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8000" dirty="0">
                <a:solidFill>
                  <a:srgbClr val="29BAD9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THANK YOU!</a:t>
            </a:r>
            <a:endParaRPr lang="zh-CN" altLang="en-US" sz="8000" dirty="0">
              <a:solidFill>
                <a:srgbClr val="29BAD9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3276600" y="1663700"/>
            <a:ext cx="5744210" cy="2150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我们拥有的不是生命，是</a:t>
            </a:r>
            <a:r>
              <a:rPr lang="en-US" altLang="zh-CN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5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体</a:t>
            </a:r>
            <a:r>
              <a:rPr lang="en-US" altLang="zh-CN" sz="5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54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验</a:t>
            </a:r>
            <a:endParaRPr lang="zh-CN" altLang="en-US" sz="54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0" y="2889250"/>
            <a:ext cx="28575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3317240" y="2209165"/>
            <a:ext cx="5744210" cy="15754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从过去所有人都一样，</a:t>
            </a:r>
            <a:endParaRPr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到现在每个人都不一样。</a:t>
            </a:r>
            <a:endParaRPr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jianzhu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3608070"/>
            <a:ext cx="2629535" cy="3021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3317240" y="2209165"/>
            <a:ext cx="6009640" cy="1107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元宇宙正是一个</a:t>
            </a:r>
            <a:r>
              <a:rPr sz="48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新的维度</a:t>
            </a:r>
            <a:endParaRPr sz="48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wyj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035" y="3511550"/>
            <a:ext cx="2023110" cy="3039745"/>
          </a:xfrm>
          <a:prstGeom prst="rect">
            <a:avLst/>
          </a:prstGeom>
        </p:spPr>
      </p:pic>
      <p:pic>
        <p:nvPicPr>
          <p:cNvPr id="3" name="图片 2" descr="wyj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3359785"/>
            <a:ext cx="2124710" cy="3191510"/>
          </a:xfrm>
          <a:prstGeom prst="rect">
            <a:avLst/>
          </a:prstGeom>
        </p:spPr>
      </p:pic>
      <p:pic>
        <p:nvPicPr>
          <p:cNvPr id="4" name="图片 3" descr="wyj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0" y="3201035"/>
            <a:ext cx="2334895" cy="35083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it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3051810" y="2690495"/>
            <a:ext cx="6819900" cy="14770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既能体验到创造元宇宙世界的</a:t>
            </a: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感受，又能体验和小伙伴们一起冒险的快乐。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Sushi_Sushi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0" y="1397000"/>
            <a:ext cx="22352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TextBox 13"/>
          <p:cNvSpPr txBox="1"/>
          <p:nvPr/>
        </p:nvSpPr>
        <p:spPr>
          <a:xfrm>
            <a:off x="4032885" y="1725295"/>
            <a:ext cx="4455795" cy="23082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每个人都是元宇宙的</a:t>
            </a:r>
            <a:endParaRPr lang="zh-CN" altLang="en-US" sz="32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025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60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</a:t>
            </a:r>
            <a:r>
              <a:rPr lang="en-US" altLang="zh-CN" sz="60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60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</a:t>
            </a:r>
            <a:r>
              <a:rPr lang="en-US" altLang="zh-CN" sz="60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6000" b="1" dirty="0">
                <a:solidFill>
                  <a:srgbClr val="7C60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者</a:t>
            </a:r>
            <a:endParaRPr lang="zh-CN" altLang="en-US" sz="6000" b="1" dirty="0">
              <a:solidFill>
                <a:srgbClr val="7C60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Statues_Statue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3232150"/>
            <a:ext cx="2653665" cy="34518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主界面及建造模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8711}"/>
</p:tagLst>
</file>

<file path=ppt/tags/tag2.xml><?xml version="1.0" encoding="utf-8"?>
<p:tagLst xmlns:p="http://schemas.openxmlformats.org/presentationml/2006/main">
  <p:tag name="COMMONDATA" val="eyJoZGlkIjoiODdlZmU3OWIxMTJkNWU3NmQwZGUyZjhjNWUxYmMwMmIifQ==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1372</Words>
  <Application>WPS 演示</Application>
  <PresentationFormat>自定义</PresentationFormat>
  <Paragraphs>114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Calibri Light</vt:lpstr>
      <vt:lpstr>华康海报体W12(P)</vt:lpstr>
      <vt:lpstr>微软雅黑</vt:lpstr>
      <vt:lpstr>Arial Unicode MS</vt:lpstr>
      <vt:lpstr>华文新魏</vt:lpstr>
      <vt:lpstr>华文琥珀</vt:lpstr>
      <vt:lpstr>华文细黑</vt:lpstr>
      <vt:lpstr>华文行楷</vt:lpstr>
      <vt:lpstr>华康金文体W3</vt:lpstr>
      <vt:lpstr>华文隶书</vt:lpstr>
      <vt:lpstr>字酷堂清楷体</vt:lpstr>
      <vt:lpstr>思源黑体 CN ExtraLight</vt:lpstr>
      <vt:lpstr>思源黑体 CN Heavy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</dc:creator>
  <cp:lastModifiedBy>53115</cp:lastModifiedBy>
  <cp:revision>24</cp:revision>
  <dcterms:created xsi:type="dcterms:W3CDTF">2015-07-15T07:54:25Z</dcterms:created>
  <dcterms:modified xsi:type="dcterms:W3CDTF">2022-06-12T07:58:57Z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9132F1B0F2694CDB8C773AFEE984F366</vt:lpwstr>
  </property>
</Properties>
</file>